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4"/>
  </p:notesMasterIdLst>
  <p:sldIdLst>
    <p:sldId id="256" r:id="rId2"/>
    <p:sldId id="258" r:id="rId3"/>
    <p:sldId id="268" r:id="rId4"/>
    <p:sldId id="269" r:id="rId5"/>
    <p:sldId id="270" r:id="rId6"/>
    <p:sldId id="262" r:id="rId7"/>
    <p:sldId id="263" r:id="rId8"/>
    <p:sldId id="264" r:id="rId9"/>
    <p:sldId id="266" r:id="rId10"/>
    <p:sldId id="311" r:id="rId11"/>
    <p:sldId id="271" r:id="rId12"/>
    <p:sldId id="27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2" r:id="rId41"/>
    <p:sldId id="273" r:id="rId42"/>
    <p:sldId id="27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9"/>
    <p:restoredTop sz="78318"/>
  </p:normalViewPr>
  <p:slideViewPr>
    <p:cSldViewPr snapToGrid="0" snapToObjects="1">
      <p:cViewPr varScale="1">
        <p:scale>
          <a:sx n="90" d="100"/>
          <a:sy n="90" d="100"/>
        </p:scale>
        <p:origin x="2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1AB7-096C-4F4A-BF88-C229A73DDE86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D808-F6E4-0E49-B4FE-C41993ECF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Purple boxes go together</a:t>
            </a:r>
          </a:p>
          <a:p>
            <a:endParaRPr lang="en-US" dirty="0"/>
          </a:p>
          <a:p>
            <a:r>
              <a:rPr lang="en-US" dirty="0"/>
              <a:t>Green boxes go together</a:t>
            </a:r>
          </a:p>
          <a:p>
            <a:endParaRPr lang="en-US" dirty="0"/>
          </a:p>
          <a:p>
            <a:r>
              <a:rPr lang="en-US" dirty="0"/>
              <a:t>Simplification results in final approximation, for fixed z and large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graphs don’t have this homophily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72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networks show a LOT more homophily than other types of networks (C1 and C2)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82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2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7AE6D-2FD3-4F50-B0D0-167963EC10D0}" type="slidenum">
              <a:rPr lang="en-US"/>
              <a:pPr/>
              <a:t>14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9F29-C7B8-4141-9962-78493CA83A15}" type="slidenum">
              <a:rPr lang="en-US"/>
              <a:pPr/>
              <a:t>15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(mean degree) of these various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trust network in opinions web site from Richardson &amp; Domingos</a:t>
            </a:r>
          </a:p>
          <a:p>
            <a:endParaRPr lang="en-US" dirty="0"/>
          </a:p>
          <a:p>
            <a:r>
              <a:rPr lang="en-US" dirty="0"/>
              <a:t>Erdos-</a:t>
            </a:r>
            <a:r>
              <a:rPr lang="en-US" dirty="0" err="1"/>
              <a:t>Renyi</a:t>
            </a:r>
            <a:r>
              <a:rPr lang="en-US" dirty="0"/>
              <a:t> graph degree distribution curves, isn’t straight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Right: trust network in opinions web site from Richardson &amp; </a:t>
            </a:r>
            <a:r>
              <a:rPr lang="en-US" dirty="0" err="1"/>
              <a:t>Domingos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– the negative exponent (power in the power law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8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graph</a:t>
            </a:r>
          </a:p>
          <a:p>
            <a:endParaRPr lang="en-US" dirty="0"/>
          </a:p>
          <a:p>
            <a:r>
              <a:rPr lang="en-US" dirty="0"/>
              <a:t>Random graph shows large connected component (everything has a few connections)</a:t>
            </a:r>
          </a:p>
          <a:p>
            <a:endParaRPr lang="en-US" dirty="0"/>
          </a:p>
          <a:p>
            <a:r>
              <a:rPr lang="en-US" dirty="0"/>
              <a:t>Preferential attachment shows 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Closer</a:t>
            </a:r>
            <a:r>
              <a:rPr lang="en-US" baseline="0" dirty="0"/>
              <a:t> this ratio is to 1, the more the neighbors of v are also connected to each other (you know your friends’ friends)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1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CAE0-C746-F021-0FBC-0A1B88B230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FBAF5-3F95-047C-CB6C-B7690E2E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1F711-661F-3679-E919-C254AA94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9238-8C14-AA16-1386-34377EA4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829E-D6FC-A812-0832-0D2DC70A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B80F-F63A-7D68-072C-BDBF7A28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CBDF6-AFFE-72C7-B7DF-981963709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4F8A6-AAAF-CB4B-1155-A242D14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5F321-0CBB-6654-C3A0-E68B7FFA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6674-AAE6-0DBE-BAB8-15FC0453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FE1F1-EC18-16F9-C95A-A8A62EB5D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FBBED-F1A0-DCB7-1D4F-77C67BE5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23589-5DA9-B903-94A4-DBEF8E6C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E9A84-EB77-4EBE-7EC7-6B32B5EA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6D00-17DA-C188-B10D-54B6FD75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8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17E5-8028-3FA6-5E77-9DA5EF68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A62F-DA51-9737-30EB-C251CCB8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86B3-C429-B48A-8CDD-5503A366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EEB1-06C0-C6C9-FADA-C1EA5A02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07A4A-80B8-BA34-C17D-7716C731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7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DDB0-F38C-C0D2-73E7-BE5C1F2B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96317-9BC2-54E2-462D-5338C50CD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B84EC-4DBF-8D19-4809-53E5D155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651F5-BFAF-E899-E7FC-14C18FC7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1428A-D3CF-58EA-00A0-A2BC782E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9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7639-CB9A-F5E4-E6DA-EE186306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2239-85C2-8540-5D5B-E3274229A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26FE-07AB-EE4A-B0B5-002520648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BC726-1E5A-6677-844B-C39FA2D8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C203E-76F3-B4D1-F3DD-0B221BA0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2BA04-2B99-1D6A-E182-69F62197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8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3854-F90D-158E-91E6-389BCE48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B5CCA-58A6-E1D9-FFE6-47A2C58E0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077D4-3F16-6AF1-5D03-3AAB1972A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C656E0-2CEB-27AB-D8BB-E3DB3E658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3E353-818E-6EB4-AB92-47F0E359F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99A145-CAEB-6F05-2D61-5DC64C9B7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C43D7-C6C9-48F1-27C7-4C5CA55B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4C12F-83CB-523D-67A5-2F498C35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3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B407-7BCC-5FDE-8D0B-C824AA6C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1E94C-6082-0C43-D37A-501D4826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FF5BF-0A33-01CD-EA02-37434443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782C6-572B-A984-4376-B0A37F6A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77B03-F113-EB3F-E1C4-8EBF109A8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2B8BE-0F6E-C04B-3471-D7AA0B7A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86F3E-4D2C-2621-E6EE-AC20ABCB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3824-5576-BD76-7299-50F250FB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3D89-3036-1C41-5B06-891D26AA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E6983-496D-82B4-A0BC-766FC3B0B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CF64-2A52-550D-1215-4861156A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68615-65EA-2542-036C-6584EBA1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955E-493D-558B-4544-2DD329B7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0E94-75F8-CE8B-3799-2CBBBBED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BC3F5-5062-3912-4CFC-2003F3B1C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46009-DC03-5DC4-8032-7DC25ECE9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68C9-CAB4-8D0B-7980-9D3964FE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0B8F6-C5D4-8D36-90C2-6CB85820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7FA0A-9DE8-CF97-A28B-B2B60B02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FF692-E061-77E7-8CAA-98941BD7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14DD2-22CC-DD8D-A262-25AA3700E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9A15B-9D5B-CF6C-0B9F-1A55BAC9F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EF27-48C1-8C93-FBB9-F2BB4D315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383A-CD5E-4D20-A0A9-DD9007E8D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5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mathscinet/searchautho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inkedin.com/" TargetMode="External"/><Relationship Id="rId4" Type="http://schemas.openxmlformats.org/officeDocument/2006/relationships/hyperlink" Target="http://oracleofbacon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00059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B817-0317-B54E-B6E7-9028450F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8AD7B-4094-4548-8433-6E6AA813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graph types</a:t>
            </a:r>
          </a:p>
        </p:txBody>
      </p:sp>
    </p:spTree>
    <p:extLst>
      <p:ext uri="{BB962C8B-B14F-4D97-AF65-F5344CB8AC3E}">
        <p14:creationId xmlns:p14="http://schemas.microsoft.com/office/powerpoint/2010/main" val="256031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000" y="2898183"/>
            <a:ext cx="10233800" cy="3719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66900" y="3276600"/>
          <a:ext cx="86883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228920" imgH="457200" progId="Equation.3">
                  <p:embed/>
                </p:oleObj>
              </mc:Choice>
              <mc:Fallback>
                <p:oleObj name="Equation" r:id="rId3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76600"/>
                        <a:ext cx="86883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3601" y="5029200"/>
          <a:ext cx="4407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080" imgH="457200" progId="Equation.3">
                  <p:embed/>
                </p:oleObj>
              </mc:Choice>
              <mc:Fallback>
                <p:oleObj name="Equation" r:id="rId5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5029200"/>
                        <a:ext cx="4407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953000" y="3276600"/>
            <a:ext cx="9144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1200" y="4876800"/>
            <a:ext cx="4724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934200" y="42672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086600" y="4495800"/>
          <a:ext cx="876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5640" imgH="203040" progId="Equation.3">
                  <p:embed/>
                </p:oleObj>
              </mc:Choice>
              <mc:Fallback>
                <p:oleObj name="Equation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8763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867400" y="32766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0" grpId="0" animBg="1"/>
      <p:bldP spid="11" grpId="0" animBg="1"/>
      <p:bldP spid="14" grpId="0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There tend to be either many small components (z&lt;1) or one large one (z&gt;1) giant connected component)</a:t>
            </a:r>
          </a:p>
          <a:p>
            <a:pPr lvl="1"/>
            <a:r>
              <a:rPr lang="en-US" dirty="0"/>
              <a:t>Another intuition:</a:t>
            </a:r>
          </a:p>
          <a:p>
            <a:pPr lvl="2"/>
            <a:r>
              <a:rPr lang="en-US" dirty="0"/>
              <a:t>If there are a two large connected components, then with high probability a few random edges will link them up.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i="1" dirty="0"/>
              <a:t>n </a:t>
            </a:r>
            <a:r>
              <a:rPr lang="en-US" dirty="0"/>
              <a:t>nodes, and connect each pair with probability </a:t>
            </a:r>
            <a:r>
              <a:rPr lang="en-US" i="1" dirty="0"/>
              <a:t>p</a:t>
            </a:r>
          </a:p>
          <a:p>
            <a:pPr lvl="1"/>
            <a:r>
              <a:rPr lang="en-US" dirty="0"/>
              <a:t>Mean degree is </a:t>
            </a:r>
            <a:r>
              <a:rPr lang="en-US" i="1" dirty="0"/>
              <a:t>z</a:t>
            </a:r>
            <a:r>
              <a:rPr lang="en-US" dirty="0"/>
              <a:t>=</a:t>
            </a:r>
            <a:r>
              <a:rPr lang="en-US" i="1" dirty="0"/>
              <a:t>p(n-1)</a:t>
            </a:r>
          </a:p>
          <a:p>
            <a:pPr lvl="1"/>
            <a:r>
              <a:rPr lang="en-US" dirty="0"/>
              <a:t>Mean number of neighbors distance </a:t>
            </a:r>
            <a:r>
              <a:rPr lang="en-US" i="1" dirty="0"/>
              <a:t>d </a:t>
            </a:r>
            <a:r>
              <a:rPr lang="en-US" dirty="0"/>
              <a:t>from </a:t>
            </a:r>
            <a:r>
              <a:rPr lang="en-US" i="1" dirty="0"/>
              <a:t>v </a:t>
            </a:r>
            <a:r>
              <a:rPr lang="en-US" dirty="0"/>
              <a:t>is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endParaRPr lang="en-US" i="1" baseline="30000" dirty="0"/>
          </a:p>
          <a:p>
            <a:pPr lvl="1"/>
            <a:r>
              <a:rPr lang="en-US" dirty="0"/>
              <a:t>How large does </a:t>
            </a:r>
            <a:r>
              <a:rPr lang="en-US" i="1" dirty="0"/>
              <a:t>d </a:t>
            </a:r>
            <a:r>
              <a:rPr lang="en-US" dirty="0"/>
              <a:t>need to be so that </a:t>
            </a:r>
            <a:r>
              <a:rPr lang="en-US" i="1" dirty="0" err="1"/>
              <a:t>z</a:t>
            </a:r>
            <a:r>
              <a:rPr lang="en-US" i="1" baseline="30000" dirty="0" err="1"/>
              <a:t>d</a:t>
            </a:r>
            <a:r>
              <a:rPr lang="en-US" i="1" baseline="30000" dirty="0"/>
              <a:t> </a:t>
            </a:r>
            <a:r>
              <a:rPr lang="en-US" i="1" dirty="0"/>
              <a:t>&gt;=n ?</a:t>
            </a:r>
          </a:p>
          <a:p>
            <a:pPr lvl="2"/>
            <a:r>
              <a:rPr lang="en-US" dirty="0"/>
              <a:t>If </a:t>
            </a:r>
            <a:r>
              <a:rPr lang="en-US" i="1" dirty="0"/>
              <a:t>z&gt;1, d = log(n)/log(z)</a:t>
            </a:r>
          </a:p>
          <a:p>
            <a:pPr lvl="2"/>
            <a:r>
              <a:rPr lang="en-US" dirty="0"/>
              <a:t>If z&lt;1, you can’t do it</a:t>
            </a:r>
          </a:p>
          <a:p>
            <a:pPr lvl="1"/>
            <a:r>
              <a:rPr lang="en-US" dirty="0"/>
              <a:t>So: </a:t>
            </a:r>
          </a:p>
          <a:p>
            <a:pPr lvl="2"/>
            <a:r>
              <a:rPr lang="en-US" i="1" dirty="0"/>
              <a:t>If z&gt;1, diameters tend to be small (relative to n)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15715" t="37488" r="32857" b="24193"/>
          <a:stretch>
            <a:fillRect/>
          </a:stretch>
        </p:blipFill>
        <p:spPr bwMode="auto">
          <a:xfrm>
            <a:off x="2758699" y="1732581"/>
            <a:ext cx="685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200401" y="914400"/>
            <a:ext cx="515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Sociometry</a:t>
            </a:r>
            <a:r>
              <a:rPr lang="en-US"/>
              <a:t>, Vol. 32, No. 4. (Dec., 1969), pp. 425-443. 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6059" y="1732581"/>
            <a:ext cx="21426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64 of 296 chains succeed, </a:t>
            </a:r>
            <a:r>
              <a:rPr lang="en-US" dirty="0" err="1"/>
              <a:t>avg</a:t>
            </a:r>
            <a:r>
              <a:rPr lang="en-US" dirty="0"/>
              <a:t> chain length is 6.2</a:t>
            </a:r>
          </a:p>
        </p:txBody>
      </p:sp>
    </p:spTree>
    <p:extLst>
      <p:ext uri="{BB962C8B-B14F-4D97-AF65-F5344CB8AC3E}">
        <p14:creationId xmlns:p14="http://schemas.microsoft.com/office/powerpoint/2010/main" val="5677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Illustrations of the Small World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Milgram’s experiment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Erdős</a:t>
            </a:r>
            <a:r>
              <a:rPr lang="en-US" dirty="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http://www.ams.org/mathscinet/searchauthors.html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Bacon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http://oracleofbacon.org/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LinkedIn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5"/>
              </a:rPr>
              <a:t>http://www.linkedin.com/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Privacy issues: the whole network is </a:t>
            </a:r>
            <a:r>
              <a:rPr lang="en-US" i="1" dirty="0"/>
              <a:t>not</a:t>
            </a:r>
            <a:r>
              <a:rPr lang="en-US" dirty="0"/>
              <a:t> visible to all</a:t>
            </a:r>
          </a:p>
        </p:txBody>
      </p:sp>
    </p:spTree>
    <p:extLst>
      <p:ext uri="{BB962C8B-B14F-4D97-AF65-F5344CB8AC3E}">
        <p14:creationId xmlns:p14="http://schemas.microsoft.com/office/powerpoint/2010/main" val="127856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4845"/>
          <a:stretch>
            <a:fillRect/>
          </a:stretch>
        </p:blipFill>
        <p:spPr bwMode="auto">
          <a:xfrm>
            <a:off x="856604" y="1143000"/>
            <a:ext cx="4819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63876"/>
          <a:stretch>
            <a:fillRect/>
          </a:stretch>
        </p:blipFill>
        <p:spPr bwMode="auto">
          <a:xfrm>
            <a:off x="6194156" y="2286000"/>
            <a:ext cx="5867400" cy="44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45155" b="36030"/>
          <a:stretch>
            <a:fillRect/>
          </a:stretch>
        </p:blipFill>
        <p:spPr bwMode="auto">
          <a:xfrm>
            <a:off x="6194156" y="0"/>
            <a:ext cx="57835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434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756475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1628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Erdos-Renyi</a:t>
            </a:r>
            <a:r>
              <a:rPr lang="en-US" dirty="0"/>
              <a:t> graphs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degree distribution in ”natural” networks?</a:t>
            </a:r>
          </a:p>
        </p:txBody>
      </p:sp>
    </p:spTree>
    <p:extLst>
      <p:ext uri="{BB962C8B-B14F-4D97-AF65-F5344CB8AC3E}">
        <p14:creationId xmlns:p14="http://schemas.microsoft.com/office/powerpoint/2010/main" val="203200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1531" r="50890" b="15674"/>
          <a:stretch>
            <a:fillRect/>
          </a:stretch>
        </p:blipFill>
        <p:spPr bwMode="auto">
          <a:xfrm>
            <a:off x="6466991" y="2062163"/>
            <a:ext cx="4743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eeform 8"/>
          <p:cNvSpPr/>
          <p:nvPr/>
        </p:nvSpPr>
        <p:spPr>
          <a:xfrm>
            <a:off x="7772650" y="3058626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of data </a:t>
            </a:r>
            <a:r>
              <a:rPr lang="en-US" i="1" dirty="0"/>
              <a:t>is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Facebook, Twitter, citation data, and other social networks</a:t>
            </a:r>
          </a:p>
          <a:p>
            <a:pPr lvl="1"/>
            <a:r>
              <a:rPr lang="en-US" dirty="0"/>
              <a:t>The web, the blogosphere, the semantic web, Freebase, Wikipedia, Twitter, and other </a:t>
            </a:r>
            <a:r>
              <a:rPr lang="en-US" i="1" dirty="0"/>
              <a:t>information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Text corpora (like RCV1), large datasets with discrete feature values, and other </a:t>
            </a:r>
            <a:r>
              <a:rPr lang="en-US" i="1" dirty="0"/>
              <a:t>bipartite </a:t>
            </a:r>
            <a:r>
              <a:rPr lang="en-US" dirty="0"/>
              <a:t>networks</a:t>
            </a:r>
          </a:p>
          <a:p>
            <a:pPr lvl="2"/>
            <a:r>
              <a:rPr lang="en-US" dirty="0"/>
              <a:t>nodes = documents or words</a:t>
            </a:r>
          </a:p>
          <a:p>
            <a:pPr lvl="2"/>
            <a:r>
              <a:rPr lang="en-US" dirty="0"/>
              <a:t>links connect document </a:t>
            </a:r>
            <a:r>
              <a:rPr lang="en-US" dirty="0">
                <a:sym typeface="Wingdings"/>
              </a:rPr>
              <a:t> word or word  document</a:t>
            </a:r>
            <a:endParaRPr lang="en-US" dirty="0"/>
          </a:p>
          <a:p>
            <a:pPr lvl="1"/>
            <a:r>
              <a:rPr lang="en-US" dirty="0"/>
              <a:t>Computer networks, biological networks (proteins, ecosystems, brains, …), …</a:t>
            </a:r>
          </a:p>
          <a:p>
            <a:pPr lvl="1"/>
            <a:r>
              <a:rPr lang="en-US" dirty="0"/>
              <a:t>Heterogeneous networks with multiple types of nodes</a:t>
            </a:r>
          </a:p>
          <a:p>
            <a:pPr lvl="2"/>
            <a:r>
              <a:rPr lang="en-US" dirty="0"/>
              <a:t>people, groups,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5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8375" r="50890" b="15674"/>
          <a:stretch>
            <a:fillRect/>
          </a:stretch>
        </p:blipFill>
        <p:spPr bwMode="auto">
          <a:xfrm>
            <a:off x="6497988" y="1825625"/>
            <a:ext cx="4743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07638" y="2054225"/>
            <a:ext cx="3505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cumulative degree</a:t>
            </a:r>
          </a:p>
          <a:p>
            <a:pPr lvl="1"/>
            <a:r>
              <a:rPr lang="en-US" dirty="0"/>
              <a:t>X axis is degree </a:t>
            </a:r>
          </a:p>
          <a:p>
            <a:pPr lvl="1"/>
            <a:r>
              <a:rPr lang="en-US" dirty="0"/>
              <a:t>Y axis is #nodes that have degree at least </a:t>
            </a:r>
            <a:r>
              <a:rPr lang="en-US" i="1" dirty="0"/>
              <a:t>k</a:t>
            </a:r>
          </a:p>
          <a:p>
            <a:r>
              <a:rPr lang="en-US" dirty="0"/>
              <a:t>Typically use a log-log scale</a:t>
            </a:r>
          </a:p>
          <a:p>
            <a:pPr lvl="1"/>
            <a:r>
              <a:rPr lang="en-US" dirty="0"/>
              <a:t>Straight lines are a power law; normal curve dives to zero at some point</a:t>
            </a:r>
          </a:p>
          <a:p>
            <a:pPr lvl="2"/>
            <a:r>
              <a:rPr lang="en-US" b="1" dirty="0"/>
              <a:t>This defines a “scale” for the network</a:t>
            </a:r>
          </a:p>
        </p:txBody>
      </p:sp>
      <p:sp>
        <p:nvSpPr>
          <p:cNvPr id="9" name="Freeform 8"/>
          <p:cNvSpPr/>
          <p:nvPr/>
        </p:nvSpPr>
        <p:spPr>
          <a:xfrm>
            <a:off x="7803647" y="2288688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888638" y="2282825"/>
            <a:ext cx="2971800" cy="2286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850538" y="3387725"/>
            <a:ext cx="3124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21591"/>
              </p:ext>
            </p:extLst>
          </p:nvPr>
        </p:nvGraphicFramePr>
        <p:xfrm>
          <a:off x="8174389" y="5483225"/>
          <a:ext cx="1768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4389" y="5483225"/>
                        <a:ext cx="1768475" cy="73025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5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0682" t="19743" r="19342" b="6022"/>
          <a:stretch>
            <a:fillRect/>
          </a:stretch>
        </p:blipFill>
        <p:spPr bwMode="auto">
          <a:xfrm>
            <a:off x="1632488" y="108488"/>
            <a:ext cx="899905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08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85980"/>
            <a:ext cx="9144000" cy="640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8458200" y="185980"/>
            <a:ext cx="7620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</a:p>
          <a:p>
            <a:pPr lvl="2"/>
            <a:r>
              <a:rPr lang="en-US" dirty="0"/>
              <a:t>Effective diameter (90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2"/>
            <a:r>
              <a:rPr lang="en-US" b="1" dirty="0"/>
              <a:t>Connected components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/>
              <a:t>Erdos-Renyi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</a:t>
            </a:r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195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96291" y="2448731"/>
            <a:ext cx="4371109" cy="821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4200" y="4189902"/>
            <a:ext cx="4419600" cy="13855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34200" y="3270141"/>
            <a:ext cx="3352800" cy="5073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7400" y="2734720"/>
            <a:ext cx="1066800" cy="1676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25788" y="3496235"/>
            <a:ext cx="1990165" cy="1057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PMingLiU" pitchFamily="18" charset="-120"/>
              </a:rPr>
              <a:t>Barabasi</a:t>
            </a:r>
            <a:r>
              <a:rPr lang="en-US" altLang="zh-TW" dirty="0">
                <a:ea typeface="PMingLiU" pitchFamily="18" charset="-120"/>
              </a:rPr>
              <a:t>-Albert Networks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8866075" cy="435133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i="1" dirty="0">
                <a:ea typeface="PMingLiU" pitchFamily="18" charset="-120"/>
              </a:rPr>
              <a:t>Science</a:t>
            </a:r>
            <a:r>
              <a:rPr lang="en-US" altLang="zh-TW" sz="2400" dirty="0">
                <a:ea typeface="PMingLiU" pitchFamily="18" charset="-120"/>
              </a:rPr>
              <a:t> </a:t>
            </a:r>
            <a:r>
              <a:rPr lang="en-US" altLang="zh-TW" sz="2400" b="1" dirty="0">
                <a:ea typeface="PMingLiU" pitchFamily="18" charset="-120"/>
              </a:rPr>
              <a:t>286 </a:t>
            </a:r>
            <a:r>
              <a:rPr lang="en-US" altLang="zh-TW" sz="2400" dirty="0">
                <a:ea typeface="PMingLiU" pitchFamily="18" charset="-120"/>
              </a:rPr>
              <a:t>(1999)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Start from a small number of node, add a new node with </a:t>
            </a:r>
            <a:r>
              <a:rPr lang="en-US" altLang="zh-TW" sz="2400" i="1" dirty="0">
                <a:ea typeface="PMingLiU" pitchFamily="18" charset="-120"/>
              </a:rPr>
              <a:t>m </a:t>
            </a:r>
            <a:r>
              <a:rPr lang="en-US" altLang="zh-TW" sz="2400" dirty="0">
                <a:ea typeface="PMingLiU" pitchFamily="18" charset="-120"/>
              </a:rPr>
              <a:t>links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b="1" dirty="0">
                <a:ea typeface="PMingLiU" pitchFamily="18" charset="-120"/>
              </a:rPr>
              <a:t>Preferential Attachment</a:t>
            </a:r>
            <a:r>
              <a:rPr lang="en-US" altLang="zh-TW" sz="2400" dirty="0">
                <a:ea typeface="PMingLiU" pitchFamily="18" charset="-120"/>
              </a:rPr>
              <a:t> 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Probability of these links to connect to existing nodes is proportional to the node’s degree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‘Rich gets richer’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This creates ‘hubs’: few nodes with very large degrees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06108"/>
              </p:ext>
            </p:extLst>
          </p:nvPr>
        </p:nvGraphicFramePr>
        <p:xfrm>
          <a:off x="4876800" y="3581400"/>
          <a:ext cx="16002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160" imgH="558720" progId="">
                  <p:embed/>
                </p:oleObj>
              </mc:Choice>
              <mc:Fallback>
                <p:oleObj name="Equation" r:id="rId2" imgW="965160" imgH="558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16002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6075" y="1825625"/>
            <a:ext cx="152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502920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Preferential attachment</a:t>
            </a:r>
          </a:p>
          <a:p>
            <a:r>
              <a:rPr lang="en-US" dirty="0"/>
              <a:t>(</a:t>
            </a:r>
            <a:r>
              <a:rPr lang="en-US" dirty="0" err="1"/>
              <a:t>Barabasi</a:t>
            </a:r>
            <a:r>
              <a:rPr lang="en-US" dirty="0"/>
              <a:t>-Albert)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70480"/>
            <a:ext cx="4267200" cy="39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1" y="22860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graph</a:t>
            </a:r>
          </a:p>
          <a:p>
            <a:r>
              <a:rPr lang="en-US" dirty="0"/>
              <a:t>(</a:t>
            </a:r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4432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common properties of graphs:</a:t>
            </a:r>
          </a:p>
          <a:p>
            <a:pPr lvl="1"/>
            <a:r>
              <a:rPr lang="en-US" b="1" dirty="0"/>
              <a:t>Distribution of node degrees:  </a:t>
            </a:r>
            <a:r>
              <a:rPr lang="en-US" b="1" dirty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/>
              <a:t>Distribution of cliques (e.g., triangles)</a:t>
            </a:r>
          </a:p>
          <a:p>
            <a:pPr lvl="1"/>
            <a:r>
              <a:rPr lang="en-US" b="1" dirty="0"/>
              <a:t>Distribution of paths</a:t>
            </a:r>
          </a:p>
          <a:p>
            <a:pPr lvl="2"/>
            <a:r>
              <a:rPr lang="en-US" b="1" dirty="0"/>
              <a:t>Diameter</a:t>
            </a:r>
            <a:r>
              <a:rPr lang="en-US" dirty="0"/>
              <a:t> (max shortest-path)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Effective </a:t>
            </a:r>
            <a:r>
              <a:rPr lang="en-US" b="1" dirty="0"/>
              <a:t>diameter</a:t>
            </a:r>
            <a:r>
              <a:rPr lang="en-US" dirty="0"/>
              <a:t> (90</a:t>
            </a:r>
            <a:r>
              <a:rPr lang="en-US" baseline="30000" dirty="0"/>
              <a:t>th</a:t>
            </a:r>
            <a:r>
              <a:rPr lang="en-US" dirty="0"/>
              <a:t> percentile) </a:t>
            </a:r>
            <a:r>
              <a:rPr lang="en-US" b="1" dirty="0">
                <a:solidFill>
                  <a:srgbClr val="00B050"/>
                </a:solidFill>
              </a:rPr>
              <a:t>often small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types of graphs to consider:</a:t>
            </a:r>
          </a:p>
          <a:p>
            <a:pPr lvl="1"/>
            <a:r>
              <a:rPr lang="en-US" dirty="0"/>
              <a:t>Real graphs (social &amp; otherwise)</a:t>
            </a:r>
          </a:p>
          <a:p>
            <a:pPr lvl="1"/>
            <a:r>
              <a:rPr lang="en-US" dirty="0"/>
              <a:t>Generated graphs: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</a:rPr>
              <a:t>Erdos-Renyi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Watts-</a:t>
            </a:r>
            <a:r>
              <a:rPr lang="en-US" altLang="zh-CN" dirty="0" err="1">
                <a:ea typeface="宋体" pitchFamily="2" charset="-122"/>
              </a:rPr>
              <a:t>Strogatz</a:t>
            </a:r>
            <a:r>
              <a:rPr lang="en-US" altLang="zh-CN" dirty="0">
                <a:ea typeface="宋体" pitchFamily="2" charset="-122"/>
              </a:rPr>
              <a:t> “small world” graphs</a:t>
            </a:r>
            <a:endParaRPr lang="en-US" dirty="0"/>
          </a:p>
          <a:p>
            <a:pPr lvl="2"/>
            <a:r>
              <a:rPr lang="en-US" dirty="0" err="1"/>
              <a:t>Barbosi</a:t>
            </a:r>
            <a:r>
              <a:rPr lang="en-US" dirty="0"/>
              <a:t>-Albert “preferential attachment” </a:t>
            </a:r>
            <a:r>
              <a:rPr lang="en-US" b="1" dirty="0"/>
              <a:t>generates scale-free graphs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96291" y="2495227"/>
            <a:ext cx="4470556" cy="743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133112" y="3733800"/>
            <a:ext cx="4220687" cy="4364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cxnSpLocks/>
            <a:stCxn id="5" idx="3"/>
          </p:cNvCxnSpPr>
          <p:nvPr/>
        </p:nvCxnSpPr>
        <p:spPr>
          <a:xfrm>
            <a:off x="5966847" y="2867187"/>
            <a:ext cx="1166266" cy="104805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7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8217" y="2773185"/>
            <a:ext cx="6462793" cy="4005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definition: excess edges between similar nodes</a:t>
            </a:r>
          </a:p>
          <a:p>
            <a:r>
              <a:rPr lang="en-US" dirty="0"/>
              <a:t>Another definition: excess edges between common neighbors of </a:t>
            </a:r>
            <a:r>
              <a:rPr lang="en-US" i="1" dirty="0"/>
              <a:t>v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306745"/>
              </p:ext>
            </p:extLst>
          </p:nvPr>
        </p:nvGraphicFramePr>
        <p:xfrm>
          <a:off x="3048000" y="3057939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863280" progId="Equation.3">
                  <p:embed/>
                </p:oleObj>
              </mc:Choice>
              <mc:Fallback>
                <p:oleObj name="Equation" r:id="rId3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057939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492315"/>
              </p:ext>
            </p:extLst>
          </p:nvPr>
        </p:nvGraphicFramePr>
        <p:xfrm>
          <a:off x="2868614" y="5496339"/>
          <a:ext cx="58499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600" imgH="419040" progId="Equation.3">
                  <p:embed/>
                </p:oleObj>
              </mc:Choice>
              <mc:Fallback>
                <p:oleObj name="Equation" r:id="rId5" imgW="2298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4" y="5496339"/>
                        <a:ext cx="5849937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6217" y="2362421"/>
            <a:ext cx="8539566" cy="1645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In a random </a:t>
            </a:r>
            <a:r>
              <a:rPr lang="en-US" dirty="0" err="1"/>
              <a:t>Erdos-Renyi</a:t>
            </a:r>
            <a:r>
              <a:rPr lang="en-US" dirty="0"/>
              <a:t>  graph: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Probably not realistic!</a:t>
            </a:r>
          </a:p>
          <a:p>
            <a:r>
              <a:rPr lang="en-US" dirty="0"/>
              <a:t>In a natural graph, two of your mutual friends might also be friends</a:t>
            </a:r>
          </a:p>
          <a:p>
            <a:pPr lvl="1"/>
            <a:r>
              <a:rPr lang="en-US" dirty="0"/>
              <a:t>Both in the same class or organization</a:t>
            </a:r>
          </a:p>
          <a:p>
            <a:pPr lvl="1"/>
            <a:r>
              <a:rPr lang="en-US" dirty="0"/>
              <a:t>You introduced them</a:t>
            </a:r>
          </a:p>
          <a:p>
            <a:pPr lvl="1"/>
            <a:r>
              <a:rPr lang="en-US" dirty="0"/>
              <a:t>They introduced you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2301"/>
              </p:ext>
            </p:extLst>
          </p:nvPr>
        </p:nvGraphicFramePr>
        <p:xfrm>
          <a:off x="1993523" y="2664636"/>
          <a:ext cx="814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419040" progId="Equation.3">
                  <p:embed/>
                </p:oleObj>
              </mc:Choice>
              <mc:Fallback>
                <p:oleObj name="Equation" r:id="rId3" imgW="3200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3" y="2664636"/>
                        <a:ext cx="8143875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724908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Nodes &amp; Edges</a:t>
            </a:r>
          </a:p>
          <a:p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V</a:t>
            </a:r>
            <a:r>
              <a:rPr lang="en-US" dirty="0"/>
              <a:t> of vertices/nodes </a:t>
            </a:r>
            <a:r>
              <a:rPr lang="en-US" i="1" dirty="0"/>
              <a:t>v1, 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dirty="0"/>
              <a:t>Set </a:t>
            </a:r>
            <a:r>
              <a:rPr lang="en-US" i="1" dirty="0"/>
              <a:t>E</a:t>
            </a:r>
            <a:r>
              <a:rPr lang="en-US" dirty="0"/>
              <a:t> of edges </a:t>
            </a:r>
            <a:r>
              <a:rPr lang="en-US" i="1" dirty="0"/>
              <a:t>(</a:t>
            </a:r>
            <a:r>
              <a:rPr lang="en-US" i="1" dirty="0" err="1"/>
              <a:t>u,v</a:t>
            </a:r>
            <a:r>
              <a:rPr lang="en-US" i="1" dirty="0"/>
              <a:t>)</a:t>
            </a:r>
            <a:r>
              <a:rPr lang="en-US" dirty="0"/>
              <a:t>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weighted/directed/labeled</a:t>
            </a:r>
          </a:p>
          <a:p>
            <a:r>
              <a:rPr lang="en-US" i="1" dirty="0"/>
              <a:t>Degree of v</a:t>
            </a:r>
            <a:r>
              <a:rPr lang="en-US" dirty="0"/>
              <a:t> is # of edges on </a:t>
            </a:r>
            <a:r>
              <a:rPr lang="en-US" i="1" dirty="0"/>
              <a:t>v</a:t>
            </a:r>
            <a:endParaRPr lang="en-US" dirty="0"/>
          </a:p>
          <a:p>
            <a:pPr lvl="1"/>
            <a:r>
              <a:rPr lang="en-US" i="1" dirty="0" err="1"/>
              <a:t>Indegree</a:t>
            </a:r>
            <a:r>
              <a:rPr lang="en-US" dirty="0"/>
              <a:t> and </a:t>
            </a:r>
            <a:r>
              <a:rPr lang="en-US" i="1" dirty="0" err="1"/>
              <a:t>outdegree</a:t>
            </a:r>
            <a:r>
              <a:rPr lang="en-US" dirty="0"/>
              <a:t> for weighted graphs</a:t>
            </a:r>
          </a:p>
          <a:p>
            <a:r>
              <a:rPr lang="en-US" i="1" dirty="0"/>
              <a:t>Path</a:t>
            </a:r>
            <a:r>
              <a:rPr lang="en-US" dirty="0"/>
              <a:t> is a sequence of edges (</a:t>
            </a:r>
            <a:r>
              <a:rPr lang="en-US" i="1" dirty="0"/>
              <a:t>u1,v1),(u2,v2),</a:t>
            </a:r>
            <a:r>
              <a:rPr lang="mr-IN" i="1" dirty="0"/>
              <a:t>…</a:t>
            </a:r>
            <a:endParaRPr lang="en-US" dirty="0"/>
          </a:p>
          <a:p>
            <a:r>
              <a:rPr lang="en-US" i="1" dirty="0"/>
              <a:t>Geodesic path between u and v</a:t>
            </a:r>
            <a:r>
              <a:rPr lang="en-US" dirty="0"/>
              <a:t> is shortest path connecting them</a:t>
            </a:r>
          </a:p>
          <a:p>
            <a:pPr lvl="1"/>
            <a:r>
              <a:rPr lang="en-US" dirty="0"/>
              <a:t>Diameter is max </a:t>
            </a:r>
            <a:r>
              <a:rPr lang="en-US" baseline="-25000" dirty="0" err="1"/>
              <a:t>u,v</a:t>
            </a:r>
            <a:r>
              <a:rPr lang="en-US" baseline="-25000" dirty="0"/>
              <a:t> in V</a:t>
            </a:r>
            <a:r>
              <a:rPr lang="en-US" dirty="0"/>
              <a:t> {length of geodesic between </a:t>
            </a:r>
            <a:r>
              <a:rPr lang="en-US" dirty="0" err="1"/>
              <a:t>u,v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Effective diameter is 90th percentile</a:t>
            </a:r>
          </a:p>
          <a:p>
            <a:pPr lvl="1"/>
            <a:r>
              <a:rPr lang="en-US" dirty="0"/>
              <a:t>Mean diameter is over connected pairs</a:t>
            </a:r>
          </a:p>
          <a:p>
            <a:r>
              <a:rPr lang="en-US" i="1" dirty="0"/>
              <a:t>(Connected) component </a:t>
            </a:r>
            <a:r>
              <a:rPr lang="en-US" dirty="0"/>
              <a:t>is subset of nodes that are all pairwise connected via paths</a:t>
            </a:r>
          </a:p>
          <a:p>
            <a:r>
              <a:rPr lang="en-US" i="1" dirty="0"/>
              <a:t>Clique </a:t>
            </a:r>
            <a:r>
              <a:rPr lang="en-US" dirty="0"/>
              <a:t>is subset of nodes that are all pairwise connected via </a:t>
            </a:r>
            <a:r>
              <a:rPr lang="en-US" i="1" dirty="0"/>
              <a:t>edges</a:t>
            </a:r>
          </a:p>
          <a:p>
            <a:r>
              <a:rPr lang="en-US" i="1" dirty="0"/>
              <a:t>Triangle </a:t>
            </a:r>
            <a:r>
              <a:rPr lang="en-US" dirty="0"/>
              <a:t>is a clique of size three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09" y="2151278"/>
            <a:ext cx="3705691" cy="3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Watts-</a:t>
            </a:r>
            <a:r>
              <a:rPr lang="en-US" dirty="0" err="1"/>
              <a:t>Strogatz</a:t>
            </a:r>
            <a:r>
              <a:rPr lang="en-US" dirty="0"/>
              <a:t> model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Start with a ring</a:t>
            </a:r>
          </a:p>
          <a:p>
            <a:r>
              <a:rPr lang="en-US" dirty="0"/>
              <a:t> Connect each node to </a:t>
            </a:r>
            <a:r>
              <a:rPr lang="en-US" i="1" dirty="0"/>
              <a:t>k </a:t>
            </a:r>
            <a:r>
              <a:rPr lang="en-US" dirty="0"/>
              <a:t>nearest neighbors </a:t>
            </a:r>
          </a:p>
          <a:p>
            <a:pPr lvl="1"/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 err="1">
                <a:sym typeface="Wingdings" pitchFamily="2" charset="2"/>
              </a:rPr>
              <a:t>homophily</a:t>
            </a: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Add some random shortcuts from one point to another</a:t>
            </a:r>
          </a:p>
          <a:p>
            <a:pPr lvl="1"/>
            <a:r>
              <a:rPr lang="en-US" sz="2800" dirty="0">
                <a:sym typeface="Wingdings" pitchFamily="2" charset="2"/>
              </a:rPr>
              <a:t>  small diameter</a:t>
            </a:r>
          </a:p>
          <a:p>
            <a:r>
              <a:rPr lang="en-US" dirty="0">
                <a:sym typeface="Wingdings" pitchFamily="2" charset="2"/>
              </a:rPr>
              <a:t> Degree distribution </a:t>
            </a:r>
            <a:r>
              <a:rPr lang="en-US" i="1" dirty="0">
                <a:sym typeface="Wingdings" pitchFamily="2" charset="2"/>
              </a:rPr>
              <a:t>not </a:t>
            </a:r>
            <a:r>
              <a:rPr lang="en-US" dirty="0">
                <a:sym typeface="Wingdings" pitchFamily="2" charset="2"/>
              </a:rPr>
              <a:t> scale-free</a:t>
            </a:r>
          </a:p>
          <a:p>
            <a:r>
              <a:rPr lang="en-US" dirty="0">
                <a:sym typeface="Wingdings" pitchFamily="2" charset="2"/>
              </a:rPr>
              <a:t> Generalizes to </a:t>
            </a:r>
            <a:r>
              <a:rPr lang="en-US" i="1" dirty="0">
                <a:sym typeface="Wingdings" pitchFamily="2" charset="2"/>
              </a:rPr>
              <a:t>d </a:t>
            </a:r>
            <a:r>
              <a:rPr lang="en-US" dirty="0">
                <a:sym typeface="Wingdings" pitchFamily="2" charset="2"/>
              </a:rPr>
              <a:t>dimensions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725" y="1836889"/>
            <a:ext cx="4410075" cy="43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5021" t="20533" r="25889" b="9970"/>
          <a:stretch>
            <a:fillRect/>
          </a:stretch>
        </p:blipFill>
        <p:spPr bwMode="auto">
          <a:xfrm>
            <a:off x="1524000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92202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7543800" y="1600200"/>
            <a:ext cx="27432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Inlinks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(recommendations)</a:t>
            </a:r>
          </a:p>
          <a:p>
            <a:pPr algn="l">
              <a:spcBef>
                <a:spcPct val="50000"/>
              </a:spcBef>
            </a:pPr>
            <a:r>
              <a:rPr lang="en-US"/>
              <a:t>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 are better than 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</a:t>
            </a:r>
          </a:p>
          <a:p>
            <a:pPr algn="l">
              <a:spcBef>
                <a:spcPct val="50000"/>
              </a:spcBef>
            </a:pPr>
            <a:r>
              <a:rPr lang="en-US"/>
              <a:t>but inlinks from sites with many outlinks are not as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...</a:t>
            </a:r>
          </a:p>
          <a:p>
            <a:pPr algn="l">
              <a:spcBef>
                <a:spcPct val="50000"/>
              </a:spcBef>
            </a:pP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are relative.</a:t>
            </a:r>
          </a:p>
        </p:txBody>
      </p:sp>
      <p:sp>
        <p:nvSpPr>
          <p:cNvPr id="102422" name="Line 22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286000" y="2743200"/>
            <a:ext cx="609600" cy="400110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3048000" y="3048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3048000" y="33528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895600" y="3429000"/>
            <a:ext cx="20574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667000" y="3429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048000" y="3200400"/>
            <a:ext cx="3200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 flipV="1">
            <a:off x="3048000" y="2286000"/>
            <a:ext cx="3048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2971800" y="1752600"/>
            <a:ext cx="9906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H="1">
            <a:off x="1981200" y="3429000"/>
            <a:ext cx="4572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1676400" y="33528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 flipV="1">
            <a:off x="2667000" y="1676400"/>
            <a:ext cx="381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 flipV="1">
            <a:off x="2209800" y="1143000"/>
            <a:ext cx="152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flipH="1" flipV="1">
            <a:off x="1752600" y="2209800"/>
            <a:ext cx="381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 flipV="1">
            <a:off x="1524000" y="2971800"/>
            <a:ext cx="6096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895600" y="2057400"/>
            <a:ext cx="685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2" grpId="0" animBg="1"/>
      <p:bldP spid="102428" grpId="0" animBg="1"/>
      <p:bldP spid="102429" grpId="0" animBg="1"/>
      <p:bldP spid="102430" grpId="0" animBg="1"/>
      <p:bldP spid="102431" grpId="0" animBg="1"/>
      <p:bldP spid="102432" grpId="0" animBg="1"/>
      <p:bldP spid="102433" grpId="0" animBg="1"/>
      <p:bldP spid="102434" grpId="0" animBg="1"/>
      <p:bldP spid="102435" grpId="0" animBg="1"/>
      <p:bldP spid="102436" grpId="0" animBg="1"/>
      <p:bldP spid="102437" grpId="0" animBg="1"/>
      <p:bldP spid="102438" grpId="0" animBg="1"/>
      <p:bldP spid="102439" grpId="0" animBg="1"/>
      <p:bldP spid="102440" grpId="0" animBg="1"/>
      <p:bldP spid="1024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</p:txBody>
      </p:sp>
      <p:sp>
        <p:nvSpPr>
          <p:cNvPr id="130068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0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1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9601200" y="2590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AutoShape 27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AutoShape 29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AutoShape 30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AutoShape 31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AutoShape 32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AutoShape 33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2" name="AutoShape 34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AutoShape 35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AutoShape 36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7" grpId="0"/>
      <p:bldP spid="130074" grpId="0" animBg="1"/>
      <p:bldP spid="130075" grpId="0" animBg="1"/>
      <p:bldP spid="130077" grpId="0" animBg="1"/>
      <p:bldP spid="130078" grpId="0" animBg="1"/>
      <p:bldP spid="130079" grpId="0" animBg="1"/>
      <p:bldP spid="130080" grpId="0" animBg="1"/>
      <p:bldP spid="130081" grpId="0" animBg="1"/>
      <p:bldP spid="130082" grpId="0" animBg="1"/>
      <p:bldP spid="130083" grpId="0" animBg="1"/>
      <p:bldP spid="1300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  <a:br>
              <a:rPr lang="en-US"/>
            </a:br>
            <a:r>
              <a:rPr lang="en-US" sz="1800"/>
              <a:t>(Brin &amp; Page, http://www-db.stanford.edu/~backrub/google.html)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0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  <a:p>
            <a:pPr algn="l">
              <a:spcBef>
                <a:spcPct val="50000"/>
              </a:spcBef>
            </a:pPr>
            <a:r>
              <a:rPr lang="en-US" sz="2000"/>
              <a:t>PageRank ranks pages by the amount of time the pagehopper spends on a page: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or, if there were many pagehoppers, PageRank is the expected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crowd size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</p:txBody>
      </p:sp>
      <p:sp>
        <p:nvSpPr>
          <p:cNvPr id="131092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3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4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6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8" name="AutoShape 26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9" name="AutoShape 27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AutoShape 28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AutoShape 29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2" name="AutoShape 30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3" name="AutoShape 31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4" name="AutoShape 32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5" name="AutoShape 33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6" name="AutoShape 34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8" name="AutoShape 36"/>
          <p:cNvSpPr>
            <a:spLocks noChangeArrowheads="1"/>
          </p:cNvSpPr>
          <p:nvPr/>
        </p:nvSpPr>
        <p:spPr bwMode="auto">
          <a:xfrm>
            <a:off x="3810000" y="3352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9" name="AutoShape 37"/>
          <p:cNvSpPr>
            <a:spLocks noChangeArrowheads="1"/>
          </p:cNvSpPr>
          <p:nvPr/>
        </p:nvSpPr>
        <p:spPr bwMode="auto">
          <a:xfrm>
            <a:off x="5105400" y="4038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0" name="AutoShape 38"/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1" name="AutoShape 39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2" name="AutoShape 40"/>
          <p:cNvSpPr>
            <a:spLocks noChangeArrowheads="1"/>
          </p:cNvSpPr>
          <p:nvPr/>
        </p:nvSpPr>
        <p:spPr bwMode="auto">
          <a:xfrm>
            <a:off x="41910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3" name="AutoShape 41"/>
          <p:cNvSpPr>
            <a:spLocks noChangeArrowheads="1"/>
          </p:cNvSpPr>
          <p:nvPr/>
        </p:nvSpPr>
        <p:spPr bwMode="auto">
          <a:xfrm>
            <a:off x="2743200" y="5029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4" name="AutoShape 42"/>
          <p:cNvSpPr>
            <a:spLocks noChangeArrowheads="1"/>
          </p:cNvSpPr>
          <p:nvPr/>
        </p:nvSpPr>
        <p:spPr bwMode="auto">
          <a:xfrm>
            <a:off x="44958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5" name="AutoShape 43"/>
          <p:cNvSpPr>
            <a:spLocks noChangeArrowheads="1"/>
          </p:cNvSpPr>
          <p:nvPr/>
        </p:nvSpPr>
        <p:spPr bwMode="auto">
          <a:xfrm>
            <a:off x="5715000" y="5562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6" name="AutoShape 44"/>
          <p:cNvSpPr>
            <a:spLocks noChangeArrowheads="1"/>
          </p:cNvSpPr>
          <p:nvPr/>
        </p:nvSpPr>
        <p:spPr bwMode="auto">
          <a:xfrm>
            <a:off x="48006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4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5" y="1483854"/>
            <a:ext cx="8529234" cy="5103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66042" y="5541190"/>
            <a:ext cx="378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avoids messy “dead ends”….</a:t>
            </a:r>
          </a:p>
        </p:txBody>
      </p:sp>
    </p:spTree>
    <p:extLst>
      <p:ext uri="{BB962C8B-B14F-4D97-AF65-F5344CB8AC3E}">
        <p14:creationId xmlns:p14="http://schemas.microsoft.com/office/powerpoint/2010/main" val="1056172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4" name="Picture 3" descr="Screen Shot 2012-03-14 at 2.5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8" y="1508241"/>
            <a:ext cx="7897219" cy="50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Walks: PageRank</a:t>
            </a:r>
          </a:p>
        </p:txBody>
      </p:sp>
      <p:pic>
        <p:nvPicPr>
          <p:cNvPr id="2" name="Picture 1" descr="Screen Shot 2012-03-14 at 3.0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0" y="1535705"/>
            <a:ext cx="86222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Graph = Matrix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Vector = Node </a:t>
            </a:r>
            <a:r>
              <a:rPr lang="en-US" sz="2800">
                <a:latin typeface="Arial" charset="0"/>
                <a:sym typeface="Wingdings" charset="0"/>
              </a:rPr>
              <a:t> Weight</a:t>
            </a:r>
            <a:endParaRPr lang="en-US"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188576" y="3429001"/>
            <a:ext cx="479425" cy="481013"/>
          </a:xfrm>
          <a:prstGeom prst="ellipse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87" tIns="41143" rIns="82287" bIns="41143"/>
          <a:lstStyle/>
          <a:p>
            <a:pPr>
              <a:buFont typeface="Times New Roman" pitchFamily="16" charset="0"/>
              <a:buNone/>
              <a:defRPr/>
            </a:pPr>
            <a:r>
              <a:rPr lang="en-US" dirty="0">
                <a:latin typeface="Times New Roman" pitchFamily="16" charset="0"/>
              </a:rPr>
              <a:t>H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49463" y="1920875"/>
          <a:ext cx="3910016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545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1</a:t>
                      </a:r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_</a:t>
                      </a:r>
                    </a:p>
                  </a:txBody>
                  <a:tcPr marL="82316" marR="82316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294" name="Group 29"/>
          <p:cNvGrpSpPr>
            <a:grpSpLocks/>
          </p:cNvGrpSpPr>
          <p:nvPr/>
        </p:nvGrpSpPr>
        <p:grpSpPr bwMode="auto">
          <a:xfrm>
            <a:off x="7535863" y="1920875"/>
            <a:ext cx="2881312" cy="2947988"/>
            <a:chOff x="5841206" y="2134394"/>
            <a:chExt cx="3657600" cy="3810000"/>
          </a:xfrm>
        </p:grpSpPr>
        <p:sp>
          <p:nvSpPr>
            <p:cNvPr id="4" name="Oval 3"/>
            <p:cNvSpPr/>
            <p:nvPr/>
          </p:nvSpPr>
          <p:spPr bwMode="auto">
            <a:xfrm>
              <a:off x="6756110" y="3047399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841206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75235" y="213439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C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907250" y="4647722"/>
              <a:ext cx="534030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F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94362" y="495342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288125" y="5410953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E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964777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G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51887" y="3658805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I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432762" y="4419983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J</a:t>
              </a:r>
            </a:p>
          </p:txBody>
        </p:sp>
        <p:cxnSp>
          <p:nvCxnSpPr>
            <p:cNvPr id="6345" name="Straight Connector 15"/>
            <p:cNvCxnSpPr>
              <a:cxnSpLocks noChangeShapeType="1"/>
              <a:stCxn id="5" idx="0"/>
              <a:endCxn id="6" idx="3"/>
            </p:cNvCxnSpPr>
            <p:nvPr/>
          </p:nvCxnSpPr>
          <p:spPr bwMode="auto">
            <a:xfrm rot="5400000" flipH="1" flipV="1">
              <a:off x="5898356" y="2799230"/>
              <a:ext cx="7639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6" name="Straight Connector 18"/>
            <p:cNvCxnSpPr>
              <a:cxnSpLocks noChangeShapeType="1"/>
              <a:stCxn id="4" idx="2"/>
              <a:endCxn id="5" idx="7"/>
            </p:cNvCxnSpPr>
            <p:nvPr/>
          </p:nvCxnSpPr>
          <p:spPr bwMode="auto">
            <a:xfrm rot="10800000" flipV="1">
              <a:off x="6296492" y="33154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7" name="Straight Connector 25"/>
            <p:cNvCxnSpPr>
              <a:cxnSpLocks noChangeShapeType="1"/>
              <a:stCxn id="4" idx="5"/>
              <a:endCxn id="12" idx="1"/>
            </p:cNvCxnSpPr>
            <p:nvPr/>
          </p:nvCxnSpPr>
          <p:spPr bwMode="auto">
            <a:xfrm rot="16200000" flipH="1">
              <a:off x="7553791" y="3161179"/>
              <a:ext cx="232430" cy="918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8" name="Straight Connector 28"/>
            <p:cNvCxnSpPr>
              <a:cxnSpLocks noChangeShapeType="1"/>
              <a:stCxn id="12" idx="6"/>
              <a:endCxn id="13" idx="1"/>
            </p:cNvCxnSpPr>
            <p:nvPr/>
          </p:nvCxnSpPr>
          <p:spPr bwMode="auto">
            <a:xfrm>
              <a:off x="8584406" y="3925094"/>
              <a:ext cx="712482" cy="249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9" name="Straight Connector 32"/>
            <p:cNvCxnSpPr>
              <a:cxnSpLocks noChangeShapeType="1"/>
              <a:stCxn id="11" idx="2"/>
              <a:endCxn id="12" idx="7"/>
            </p:cNvCxnSpPr>
            <p:nvPr/>
          </p:nvCxnSpPr>
          <p:spPr bwMode="auto">
            <a:xfrm rot="10800000" flipV="1">
              <a:off x="8506292" y="36202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" name="Straight Connector 34"/>
            <p:cNvCxnSpPr>
              <a:cxnSpLocks noChangeShapeType="1"/>
              <a:stCxn id="14" idx="0"/>
              <a:endCxn id="12" idx="5"/>
            </p:cNvCxnSpPr>
            <p:nvPr/>
          </p:nvCxnSpPr>
          <p:spPr bwMode="auto">
            <a:xfrm rot="16200000" flipV="1">
              <a:off x="8449142" y="4170829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" name="Straight Connector 37"/>
            <p:cNvCxnSpPr>
              <a:cxnSpLocks noChangeShapeType="1"/>
              <a:stCxn id="8" idx="6"/>
              <a:endCxn id="7" idx="3"/>
            </p:cNvCxnSpPr>
            <p:nvPr/>
          </p:nvCxnSpPr>
          <p:spPr bwMode="auto">
            <a:xfrm flipV="1">
              <a:off x="6527006" y="5104279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2" name="Straight Connector 39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 rot="16200000" flipH="1">
              <a:off x="7306141" y="5161428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3" name="Straight Connector 43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 rot="16200000" flipH="1">
              <a:off x="6565106" y="4039394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4" name="Straight Connector 45"/>
            <p:cNvCxnSpPr>
              <a:cxnSpLocks noChangeShapeType="1"/>
              <a:stCxn id="14" idx="7"/>
              <a:endCxn id="13" idx="2"/>
            </p:cNvCxnSpPr>
            <p:nvPr/>
          </p:nvCxnSpPr>
          <p:spPr bwMode="auto">
            <a:xfrm rot="5400000" flipH="1" flipV="1">
              <a:off x="8995105" y="4286000"/>
              <a:ext cx="104697" cy="320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5" name="Straight Connector 26"/>
            <p:cNvCxnSpPr>
              <a:cxnSpLocks noChangeShapeType="1"/>
              <a:stCxn id="6" idx="5"/>
              <a:endCxn id="4" idx="0"/>
            </p:cNvCxnSpPr>
            <p:nvPr/>
          </p:nvCxnSpPr>
          <p:spPr bwMode="auto">
            <a:xfrm rot="16200000" flipH="1">
              <a:off x="6696541" y="2723028"/>
              <a:ext cx="4591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6" name="Straight Connector 30"/>
            <p:cNvCxnSpPr>
              <a:cxnSpLocks noChangeShapeType="1"/>
              <a:stCxn id="8" idx="5"/>
              <a:endCxn id="9" idx="2"/>
            </p:cNvCxnSpPr>
            <p:nvPr/>
          </p:nvCxnSpPr>
          <p:spPr bwMode="auto">
            <a:xfrm rot="16200000" flipH="1">
              <a:off x="6734641" y="5123328"/>
              <a:ext cx="268615" cy="840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7" name="Straight Connector 33"/>
            <p:cNvCxnSpPr>
              <a:cxnSpLocks noChangeShapeType="1"/>
              <a:stCxn id="11" idx="4"/>
              <a:endCxn id="14" idx="7"/>
            </p:cNvCxnSpPr>
            <p:nvPr/>
          </p:nvCxnSpPr>
          <p:spPr bwMode="auto">
            <a:xfrm rot="5400000">
              <a:off x="8753942" y="4020344"/>
              <a:ext cx="6115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164263" y="1920875"/>
          <a:ext cx="711200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C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3</a:t>
                      </a:r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D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E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F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G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H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/>
                        <a:t>J</a:t>
                      </a:r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334" name="TextBox 47"/>
          <p:cNvSpPr txBox="1">
            <a:spLocks noChangeArrowheads="1"/>
          </p:cNvSpPr>
          <p:nvPr/>
        </p:nvSpPr>
        <p:spPr bwMode="auto">
          <a:xfrm>
            <a:off x="5322888" y="1404938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M</a:t>
            </a:r>
            <a:endParaRPr lang="en-US"/>
          </a:p>
        </p:txBody>
      </p:sp>
      <p:sp>
        <p:nvSpPr>
          <p:cNvPr id="6335" name="TextBox 48"/>
          <p:cNvSpPr txBox="1">
            <a:spLocks noChangeArrowheads="1"/>
          </p:cNvSpPr>
          <p:nvPr/>
        </p:nvSpPr>
        <p:spPr bwMode="auto">
          <a:xfrm>
            <a:off x="6318250" y="1373189"/>
            <a:ext cx="393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6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</a:t>
            </a:r>
            <a:r>
              <a:rPr lang="en-US" b="1" dirty="0"/>
              <a:t>u </a:t>
            </a:r>
            <a:r>
              <a:rPr lang="en-US" dirty="0"/>
              <a:t>= (1/N, …, 1/N)</a:t>
            </a:r>
          </a:p>
          <a:p>
            <a:pPr lvl="1"/>
            <a:r>
              <a:rPr lang="en-US" dirty="0"/>
              <a:t>dimension = #nodes N</a:t>
            </a:r>
          </a:p>
          <a:p>
            <a:r>
              <a:rPr lang="en-US" dirty="0"/>
              <a:t>Let A = adjacency matrix: [</a:t>
            </a:r>
            <a:r>
              <a:rPr lang="en-US" dirty="0" err="1"/>
              <a:t>a</a:t>
            </a:r>
            <a:r>
              <a:rPr lang="en-US" baseline="-25000" dirty="0" err="1"/>
              <a:t>ij</a:t>
            </a:r>
            <a:r>
              <a:rPr lang="en-US" dirty="0"/>
              <a:t>=1 </a:t>
            </a:r>
            <a:r>
              <a:rPr lang="en-US" dirty="0">
                <a:sym typeface="Wingdings"/>
              </a:rPr>
              <a:t>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links to j]</a:t>
            </a:r>
          </a:p>
          <a:p>
            <a:r>
              <a:rPr lang="en-US" dirty="0">
                <a:sym typeface="Wingdings"/>
              </a:rPr>
              <a:t>Let W = [</a:t>
            </a:r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= </a:t>
            </a:r>
            <a:r>
              <a:rPr lang="en-US" dirty="0" err="1">
                <a:sym typeface="Wingdings"/>
              </a:rPr>
              <a:t>a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/</a:t>
            </a:r>
            <a:r>
              <a:rPr lang="en-US" dirty="0" err="1">
                <a:sym typeface="Wingdings"/>
              </a:rPr>
              <a:t>outdegree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)]</a:t>
            </a:r>
          </a:p>
          <a:p>
            <a:pPr lvl="1"/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is probability of jump from </a:t>
            </a:r>
            <a:r>
              <a:rPr lang="en-US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to j</a:t>
            </a:r>
          </a:p>
          <a:p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0</a:t>
            </a:r>
            <a:r>
              <a:rPr lang="en-US" dirty="0"/>
              <a:t> = (1,1,….,1) </a:t>
            </a:r>
          </a:p>
          <a:p>
            <a:pPr lvl="1"/>
            <a:r>
              <a:rPr lang="en-US" dirty="0"/>
              <a:t>or anything else you want</a:t>
            </a:r>
          </a:p>
          <a:p>
            <a:r>
              <a:rPr lang="en-US" dirty="0"/>
              <a:t>Repeat until converged: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baseline="30000" dirty="0"/>
              <a:t>t+1 </a:t>
            </a:r>
            <a:r>
              <a:rPr lang="en-US" dirty="0"/>
              <a:t>= c</a:t>
            </a:r>
            <a:r>
              <a:rPr lang="en-US" b="1" dirty="0"/>
              <a:t>u</a:t>
            </a:r>
            <a:r>
              <a:rPr lang="en-US" dirty="0"/>
              <a:t> + (1-c)</a:t>
            </a:r>
            <a:r>
              <a:rPr lang="en-US" b="1" dirty="0" err="1"/>
              <a:t>Wv</a:t>
            </a:r>
            <a:r>
              <a:rPr lang="en-US" baseline="30000" dirty="0" err="1"/>
              <a:t>t</a:t>
            </a:r>
            <a:endParaRPr lang="en-US" baseline="30000" dirty="0"/>
          </a:p>
          <a:p>
            <a:pPr lvl="2"/>
            <a:r>
              <a:rPr lang="en-US" sz="2400" dirty="0"/>
              <a:t>c is probability of jumping “anywhere randomly”</a:t>
            </a:r>
          </a:p>
        </p:txBody>
      </p:sp>
    </p:spTree>
    <p:extLst>
      <p:ext uri="{BB962C8B-B14F-4D97-AF65-F5344CB8AC3E}">
        <p14:creationId xmlns:p14="http://schemas.microsoft.com/office/powerpoint/2010/main" val="12660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  <a:p>
            <a:endParaRPr lang="en-US" dirty="0"/>
          </a:p>
          <a:p>
            <a:r>
              <a:rPr lang="en-US" dirty="0"/>
              <a:t>Number of connected components</a:t>
            </a:r>
          </a:p>
          <a:p>
            <a:r>
              <a:rPr lang="en-US" dirty="0"/>
              <a:t>Diameter</a:t>
            </a:r>
          </a:p>
          <a:p>
            <a:r>
              <a:rPr lang="en-US" dirty="0"/>
              <a:t>Degree distribution</a:t>
            </a:r>
          </a:p>
          <a:p>
            <a:r>
              <a:rPr lang="en-US" dirty="0"/>
              <a:t>Centrality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0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6DE-0678-47AD-54D6-C57EBD8C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spectral clustering!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AF71-0A71-7AB8-9B5E-FCD488BA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teseer.png"/>
          <p:cNvPicPr>
            <a:picLocks noChangeAspect="1"/>
          </p:cNvPicPr>
          <p:nvPr/>
        </p:nvPicPr>
        <p:blipFill>
          <a:blip r:embed="rId2"/>
          <a:srcRect l="12500" t="12177" r="13333" b="12177"/>
          <a:stretch>
            <a:fillRect/>
          </a:stretch>
        </p:blipFill>
        <p:spPr>
          <a:xfrm>
            <a:off x="1875295" y="365125"/>
            <a:ext cx="87507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54476" cy="68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of formation and growth</a:t>
            </a:r>
          </a:p>
          <a:p>
            <a:endParaRPr lang="en-US" dirty="0"/>
          </a:p>
          <a:p>
            <a:r>
              <a:rPr lang="en-US" dirty="0" err="1"/>
              <a:t>Erdos-Rayni</a:t>
            </a:r>
            <a:endParaRPr lang="en-US" dirty="0"/>
          </a:p>
          <a:p>
            <a:r>
              <a:rPr lang="en-US" dirty="0"/>
              <a:t>Watts-</a:t>
            </a:r>
            <a:r>
              <a:rPr lang="en-US" dirty="0" err="1"/>
              <a:t>Strogatz</a:t>
            </a:r>
            <a:endParaRPr lang="en-US" dirty="0"/>
          </a:p>
          <a:p>
            <a:r>
              <a:rPr lang="en-US" dirty="0"/>
              <a:t>Preferential attachment</a:t>
            </a:r>
          </a:p>
          <a:p>
            <a:r>
              <a:rPr lang="en-US" dirty="0"/>
              <a:t>Stochastic block models</a:t>
            </a:r>
          </a:p>
          <a:p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71932" cy="4351338"/>
          </a:xfrm>
        </p:spPr>
        <p:txBody>
          <a:bodyPr/>
          <a:lstStyle/>
          <a:p>
            <a:r>
              <a:rPr lang="en-US" dirty="0"/>
              <a:t>Protein-protein interaction networks</a:t>
            </a:r>
          </a:p>
          <a:p>
            <a:pPr lvl="1"/>
            <a:r>
              <a:rPr lang="en-US" dirty="0"/>
              <a:t>Nodes: proteins</a:t>
            </a:r>
          </a:p>
          <a:p>
            <a:pPr lvl="1"/>
            <a:r>
              <a:rPr lang="en-US" dirty="0"/>
              <a:t>Edges: interactions</a:t>
            </a:r>
          </a:p>
          <a:p>
            <a:r>
              <a:rPr lang="en-US" dirty="0"/>
              <a:t>Functional modules</a:t>
            </a:r>
          </a:p>
          <a:p>
            <a:r>
              <a:rPr lang="en-US" dirty="0"/>
              <a:t>Cell phenotype hierarchies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265177"/>
            <a:ext cx="3613412" cy="453339"/>
          </a:xfrm>
        </p:spPr>
        <p:txBody>
          <a:bodyPr/>
          <a:lstStyle/>
          <a:p>
            <a:r>
              <a:rPr lang="en-US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, J. Ullman: Mining of Massive Datasets, http://</a:t>
            </a:r>
            <a:r>
              <a:rPr lang="en-US" dirty="0" err="1"/>
              <a:t>www.mmds.org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03" y="1079716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884679" y="1079716"/>
            <a:ext cx="35500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functional modules?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55" y="1079716"/>
            <a:ext cx="6233120" cy="56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450807" cy="4351338"/>
          </a:xfrm>
        </p:spPr>
        <p:txBody>
          <a:bodyPr/>
          <a:lstStyle/>
          <a:p>
            <a:r>
              <a:rPr lang="en-US" dirty="0"/>
              <a:t>Social communities</a:t>
            </a:r>
          </a:p>
          <a:p>
            <a:pPr lvl="1"/>
            <a:r>
              <a:rPr lang="en-US" dirty="0"/>
              <a:t>Nodes: Facebook users</a:t>
            </a:r>
          </a:p>
          <a:p>
            <a:pPr lvl="1"/>
            <a:r>
              <a:rPr lang="en-US" dirty="0"/>
              <a:t>Edges: Friendships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2657" y="1051784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445284" y="539048"/>
            <a:ext cx="34738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we identify social communities?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2036699"/>
            <a:ext cx="6947963" cy="47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0048" y="3163303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school</a:t>
            </a:r>
            <a:endParaRPr lang="ko-KR" altLang="en-US" sz="24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4069" y="3307559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Summer</a:t>
            </a:r>
            <a:b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internship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801" y="4917019"/>
            <a:ext cx="2491259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Stanford (Squash)</a:t>
            </a:r>
            <a:endParaRPr lang="ko-KR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8812" y="4435320"/>
            <a:ext cx="293838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>
                <a:solidFill>
                  <a:srgbClr val="996633"/>
                </a:solidFill>
                <a:latin typeface="Arial" pitchFamily="34" charset="0"/>
                <a:cs typeface="Arial" pitchFamily="34" charset="0"/>
              </a:rPr>
              <a:t>Stanford (Basketball)</a:t>
            </a:r>
            <a:endParaRPr lang="ko-KR" altLang="en-US" sz="2400" dirty="0">
              <a:solidFill>
                <a:srgbClr val="99663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48" y="2377347"/>
            <a:ext cx="320472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Social communities</a:t>
            </a:r>
            <a:endParaRPr lang="ko-KR" altLang="en-US" sz="2800" b="1" dirty="0"/>
          </a:p>
        </p:txBody>
      </p:sp>
      <p:cxnSp>
        <p:nvCxnSpPr>
          <p:cNvPr id="12" name="직선 화살표 연결선 14"/>
          <p:cNvCxnSpPr/>
          <p:nvPr/>
        </p:nvCxnSpPr>
        <p:spPr>
          <a:xfrm>
            <a:off x="8108255" y="2919016"/>
            <a:ext cx="56311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42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7" grpId="0"/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70" t="16584" r="45946" b="24975"/>
          <a:stretch>
            <a:fillRect/>
          </a:stretch>
        </p:blipFill>
        <p:spPr bwMode="auto">
          <a:xfrm>
            <a:off x="2913682" y="617349"/>
            <a:ext cx="892157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4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921" t="21323" r="14454" b="11550"/>
          <a:stretch>
            <a:fillRect/>
          </a:stretch>
        </p:blipFill>
        <p:spPr bwMode="auto">
          <a:xfrm>
            <a:off x="2727702" y="1027906"/>
            <a:ext cx="90310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97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1802</Words>
  <Application>Microsoft Macintosh PowerPoint</Application>
  <PresentationFormat>Widescreen</PresentationFormat>
  <Paragraphs>372</Paragraphs>
  <Slides>42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PMingLiU</vt:lpstr>
      <vt:lpstr>宋体</vt:lpstr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Graphs</vt:lpstr>
      <vt:lpstr>Why graphs?</vt:lpstr>
      <vt:lpstr>Properties of Graphs</vt:lpstr>
      <vt:lpstr>Properties of Graphs</vt:lpstr>
      <vt:lpstr>Properties of Graphs</vt:lpstr>
      <vt:lpstr>Biology</vt:lpstr>
      <vt:lpstr>Facebook</vt:lpstr>
      <vt:lpstr>Blogs</vt:lpstr>
      <vt:lpstr>Blogs</vt:lpstr>
      <vt:lpstr>Graph Models</vt:lpstr>
      <vt:lpstr>Erdos-Renyi graphs</vt:lpstr>
      <vt:lpstr>Erdos-Renyi graphs</vt:lpstr>
      <vt:lpstr>Erdos-Renyi graphs</vt:lpstr>
      <vt:lpstr>PowerPoint Presentation</vt:lpstr>
      <vt:lpstr>Illustrations of the Small World</vt:lpstr>
      <vt:lpstr>PowerPoint Presentation</vt:lpstr>
      <vt:lpstr>PowerPoint Presentation</vt:lpstr>
      <vt:lpstr>Erdos-Renyi graphs</vt:lpstr>
      <vt:lpstr>Degree distribution</vt:lpstr>
      <vt:lpstr>Degree distribution</vt:lpstr>
      <vt:lpstr>PowerPoint Presentation</vt:lpstr>
      <vt:lpstr>PowerPoint Presentation</vt:lpstr>
      <vt:lpstr>Graphs</vt:lpstr>
      <vt:lpstr>Graphs</vt:lpstr>
      <vt:lpstr>Barabasi-Albert Networks</vt:lpstr>
      <vt:lpstr>PowerPoint Presentation</vt:lpstr>
      <vt:lpstr>Graphs</vt:lpstr>
      <vt:lpstr>Homophily</vt:lpstr>
      <vt:lpstr>Homophily</vt:lpstr>
      <vt:lpstr>Watts-Strogatz model</vt:lpstr>
      <vt:lpstr>PowerPoint Presentation</vt:lpstr>
      <vt:lpstr>Google’s PageRank</vt:lpstr>
      <vt:lpstr>Google’s PageRank</vt:lpstr>
      <vt:lpstr>Google’s PageRank (Brin &amp; Page, http://www-db.stanford.edu/~backrub/google.html)</vt:lpstr>
      <vt:lpstr>Random Walks</vt:lpstr>
      <vt:lpstr>Random Walks: PageRank</vt:lpstr>
      <vt:lpstr>Random Walks: PageRank</vt:lpstr>
      <vt:lpstr>Graph = Matrix Vector = Node  Weight</vt:lpstr>
      <vt:lpstr>PageRank</vt:lpstr>
      <vt:lpstr>Next: spectral clustering!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Shannon Quinn</dc:creator>
  <cp:lastModifiedBy>Shannon Quinn</cp:lastModifiedBy>
  <cp:revision>51</cp:revision>
  <dcterms:created xsi:type="dcterms:W3CDTF">2017-09-24T18:20:04Z</dcterms:created>
  <dcterms:modified xsi:type="dcterms:W3CDTF">2025-02-03T14:37:19Z</dcterms:modified>
</cp:coreProperties>
</file>